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Architects Daughter"/>
      <p:regular r:id="rId17"/>
    </p:embeddedFont>
    <p:embeddedFont>
      <p:font typeface="PT Sans Narrow"/>
      <p:regular r:id="rId18"/>
      <p:bold r:id="rId19"/>
    </p:embeddedFont>
    <p:embeddedFont>
      <p:font typeface="Indie Flower"/>
      <p:regular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dieFlower-regular.fntdata"/><Relationship Id="rId11" Type="http://schemas.openxmlformats.org/officeDocument/2006/relationships/slide" Target="slides/slide7.xml"/><Relationship Id="rId22" Type="http://schemas.openxmlformats.org/officeDocument/2006/relationships/font" Target="fonts/OpenSans-bold.fntdata"/><Relationship Id="rId10" Type="http://schemas.openxmlformats.org/officeDocument/2006/relationships/slide" Target="slides/slide6.xml"/><Relationship Id="rId21" Type="http://schemas.openxmlformats.org/officeDocument/2006/relationships/font" Target="fonts/OpenSans-regular.fntdata"/><Relationship Id="rId13" Type="http://schemas.openxmlformats.org/officeDocument/2006/relationships/slide" Target="slides/slide9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8.xml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ArchitectsDaughter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PTSansNarrow-bold.fntdata"/><Relationship Id="rId6" Type="http://schemas.openxmlformats.org/officeDocument/2006/relationships/slide" Target="slides/slide2.xml"/><Relationship Id="rId18" Type="http://schemas.openxmlformats.org/officeDocument/2006/relationships/font" Target="fonts/PTSansNarrow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10" Type="http://schemas.openxmlformats.org/officeDocument/2006/relationships/image" Target="../media/image34.png"/><Relationship Id="rId9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0.png"/><Relationship Id="rId7" Type="http://schemas.openxmlformats.org/officeDocument/2006/relationships/image" Target="../media/image1.png"/><Relationship Id="rId8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1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10" Type="http://schemas.openxmlformats.org/officeDocument/2006/relationships/image" Target="../media/image8.png"/><Relationship Id="rId9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9" Type="http://schemas.openxmlformats.org/officeDocument/2006/relationships/image" Target="../media/image9.png"/><Relationship Id="rId5" Type="http://schemas.openxmlformats.org/officeDocument/2006/relationships/image" Target="../media/image26.png"/><Relationship Id="rId6" Type="http://schemas.openxmlformats.org/officeDocument/2006/relationships/image" Target="../media/image4.png"/><Relationship Id="rId7" Type="http://schemas.openxmlformats.org/officeDocument/2006/relationships/image" Target="../media/image35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2.png"/><Relationship Id="rId6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latin typeface="Indie Flower"/>
                <a:ea typeface="Indie Flower"/>
                <a:cs typeface="Indie Flower"/>
                <a:sym typeface="Indie Flower"/>
              </a:rPr>
              <a:t>Predicting Star Rating </a:t>
            </a:r>
          </a:p>
          <a:p>
            <a:pPr lvl="0">
              <a:spcBef>
                <a:spcPts val="0"/>
              </a:spcBef>
              <a:buNone/>
            </a:pPr>
            <a:r>
              <a:rPr lang="en" sz="4800">
                <a:latin typeface="Indie Flower"/>
                <a:ea typeface="Indie Flower"/>
                <a:cs typeface="Indie Flower"/>
                <a:sym typeface="Indie Flower"/>
              </a:rPr>
              <a:t>From Y</a:t>
            </a:r>
            <a:r>
              <a:rPr lang="en" sz="4800">
                <a:latin typeface="Indie Flower"/>
                <a:ea typeface="Indie Flower"/>
                <a:cs typeface="Indie Flower"/>
                <a:sym typeface="Indie Flower"/>
              </a:rPr>
              <a:t>elp Dataset</a:t>
            </a:r>
            <a:r>
              <a:rPr lang="en" sz="4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005650" y="2862800"/>
            <a:ext cx="5132700" cy="106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rgbClr val="6D9EEB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Hemeng Maggie Li,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rgbClr val="6D9EEB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Chudan Ivy Liu,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rgbClr val="6D9EEB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Jiawen Jasmine Zhu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EF6C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		</a:t>
            </a:r>
          </a:p>
          <a:p>
            <a:pPr indent="393700"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EF6C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		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775" y="2862800"/>
            <a:ext cx="1818355" cy="10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4399" y="2747850"/>
            <a:ext cx="1647500" cy="12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3">
            <a:off x="476567" y="4140122"/>
            <a:ext cx="615389" cy="63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6956">
            <a:off x="1270523" y="4161792"/>
            <a:ext cx="587100" cy="5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4800">
                <a:latin typeface="Architects Daughter"/>
                <a:ea typeface="Architects Daughter"/>
                <a:cs typeface="Architects Daughter"/>
                <a:sym typeface="Architects Daughter"/>
              </a:rPr>
              <a:t>Future PlanS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 rot="724119">
            <a:off x="6193850" y="1181827"/>
            <a:ext cx="2759184" cy="84612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134F5C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geoplotlib: yelp in the U.S.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274E1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rgbClr val="274E1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200">
              <a:solidFill>
                <a:schemeClr val="accen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98" y="1266324"/>
            <a:ext cx="5150955" cy="330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3350" y="1652775"/>
            <a:ext cx="323600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2525" y="3720900"/>
            <a:ext cx="234500" cy="2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>
            <p:ph idx="1" type="body"/>
          </p:nvPr>
        </p:nvSpPr>
        <p:spPr>
          <a:xfrm rot="-706504">
            <a:off x="2285303" y="3472681"/>
            <a:ext cx="724751" cy="448691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Yelp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695D4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 rot="798417">
            <a:off x="3076057" y="3602062"/>
            <a:ext cx="1777833" cy="44882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1155CC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+</a:t>
            </a:r>
            <a:r>
              <a:rPr b="1" lang="en" sz="2200">
                <a:solidFill>
                  <a:schemeClr val="accent4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r>
              <a:rPr b="1" lang="en" sz="2200">
                <a:solidFill>
                  <a:schemeClr val="accen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geoplotlib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695D4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 rot="-397087">
            <a:off x="5940374" y="2148744"/>
            <a:ext cx="2759186" cy="84593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chemeClr val="accen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$$$ price range of yelp in the US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accen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274E1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rgbClr val="274E1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274E1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200">
              <a:solidFill>
                <a:schemeClr val="accen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02" name="Shape 2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70045">
            <a:off x="5636067" y="795172"/>
            <a:ext cx="615389" cy="63043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5058975" y="712375"/>
            <a:ext cx="374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76511">
            <a:off x="7998623" y="2536379"/>
            <a:ext cx="587100" cy="5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 rot="1297853">
            <a:off x="6110983" y="487831"/>
            <a:ext cx="374363" cy="3584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>
                <a:solidFill>
                  <a:srgbClr val="38761D"/>
                </a:solidFill>
              </a:rPr>
              <a:t>?</a:t>
            </a:r>
          </a:p>
        </p:txBody>
      </p:sp>
      <p:sp>
        <p:nvSpPr>
          <p:cNvPr id="206" name="Shape 206"/>
          <p:cNvSpPr txBox="1"/>
          <p:nvPr/>
        </p:nvSpPr>
        <p:spPr>
          <a:xfrm rot="2700000">
            <a:off x="8356491" y="2297983"/>
            <a:ext cx="1043265" cy="1228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800">
                <a:solidFill>
                  <a:srgbClr val="FF9900"/>
                </a:solidFill>
              </a:rPr>
              <a:t>?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6195575" y="3701750"/>
            <a:ext cx="2325000" cy="1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5682925" y="3052500"/>
            <a:ext cx="3253230" cy="1675350"/>
          </a:xfrm>
          <a:prstGeom prst="irregularSeal1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 txBox="1"/>
          <p:nvPr/>
        </p:nvSpPr>
        <p:spPr>
          <a:xfrm rot="162014">
            <a:off x="6211747" y="3575787"/>
            <a:ext cx="7335945" cy="8559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1155CC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Rating in the US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740934">
            <a:off x="5490463" y="527743"/>
            <a:ext cx="722133" cy="39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246100" y="2657900"/>
            <a:ext cx="3568500" cy="206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pyglet: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a cross-platform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w</a:t>
            </a:r>
            <a:r>
              <a:rPr lang="en" sz="2400"/>
              <a:t>indowing and multimedia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library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02" y="950599"/>
            <a:ext cx="1774674" cy="170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>
            <p:ph idx="1" type="body"/>
          </p:nvPr>
        </p:nvSpPr>
        <p:spPr>
          <a:xfrm rot="351">
            <a:off x="2191474" y="1582075"/>
            <a:ext cx="2942400" cy="123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3C78D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+  Geoplotlib  =</a:t>
            </a:r>
            <a:r>
              <a:rPr lang="en" sz="3600">
                <a:solidFill>
                  <a:srgbClr val="3C78D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</p:txBody>
      </p:sp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674" y="1112475"/>
            <a:ext cx="3654823" cy="228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70045">
            <a:off x="5513017" y="462797"/>
            <a:ext cx="615389" cy="63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6956">
            <a:off x="8131473" y="816829"/>
            <a:ext cx="587100" cy="5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6197" y="212525"/>
            <a:ext cx="3863786" cy="408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2337550" y="1166037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4800">
                <a:latin typeface="Architects Daughter"/>
                <a:ea typeface="Architects Daughter"/>
                <a:cs typeface="Architects Daughter"/>
                <a:sym typeface="Architects Daughter"/>
              </a:rPr>
              <a:t>Thank you!</a:t>
            </a:r>
          </a:p>
        </p:txBody>
      </p:sp>
      <p:grpSp>
        <p:nvGrpSpPr>
          <p:cNvPr id="227" name="Shape 227"/>
          <p:cNvGrpSpPr/>
          <p:nvPr/>
        </p:nvGrpSpPr>
        <p:grpSpPr>
          <a:xfrm>
            <a:off x="1232655" y="2145374"/>
            <a:ext cx="5835079" cy="1309950"/>
            <a:chOff x="2015430" y="2355074"/>
            <a:chExt cx="5835079" cy="1309950"/>
          </a:xfrm>
        </p:grpSpPr>
        <p:pic>
          <p:nvPicPr>
            <p:cNvPr id="228" name="Shape 2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3">
              <a:off x="2179367" y="2956122"/>
              <a:ext cx="615389" cy="630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Shape 2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40934">
              <a:off x="2049788" y="2737893"/>
              <a:ext cx="722133" cy="3994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Shape 2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3">
              <a:off x="2941367" y="2956122"/>
              <a:ext cx="615389" cy="630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Shape 2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738654">
              <a:off x="3008003" y="2648947"/>
              <a:ext cx="637093" cy="424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Shape 2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3">
              <a:off x="3751692" y="2976897"/>
              <a:ext cx="615389" cy="630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Shape 2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224622">
              <a:off x="3902425" y="2729800"/>
              <a:ext cx="537876" cy="415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Shape 2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216948">
              <a:off x="6148325" y="2940301"/>
              <a:ext cx="703271" cy="703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Shape 2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3">
              <a:off x="4517780" y="2956122"/>
              <a:ext cx="615389" cy="630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Shape 2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57372" y="2765312"/>
              <a:ext cx="517587" cy="4024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7" name="Shape 237"/>
            <p:cNvGrpSpPr/>
            <p:nvPr/>
          </p:nvGrpSpPr>
          <p:grpSpPr>
            <a:xfrm>
              <a:off x="7025301" y="2742361"/>
              <a:ext cx="825207" cy="875609"/>
              <a:chOff x="5653701" y="2742361"/>
              <a:chExt cx="825207" cy="875609"/>
            </a:xfrm>
          </p:grpSpPr>
          <p:pic>
            <p:nvPicPr>
              <p:cNvPr id="238" name="Shape 23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216956">
                <a:off x="5674623" y="3012942"/>
                <a:ext cx="587100" cy="587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Shape 23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707639">
                <a:off x="5705238" y="2890293"/>
                <a:ext cx="722132" cy="3994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0" name="Shape 2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217214">
              <a:off x="5311809" y="2911199"/>
              <a:ext cx="677296" cy="67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Shape 24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491850">
              <a:off x="6224567" y="2825057"/>
              <a:ext cx="708015" cy="390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Shape 24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41599" y="2355074"/>
              <a:ext cx="517575" cy="8215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27330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latin typeface="Architects Daughter"/>
                <a:ea typeface="Architects Daughter"/>
                <a:cs typeface="Architects Daughter"/>
                <a:sym typeface="Architects Daughter"/>
              </a:rPr>
              <a:t>Motivation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48410">
            <a:off x="723342" y="1230672"/>
            <a:ext cx="615389" cy="63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4">
            <a:alphaModFix/>
          </a:blip>
          <a:srcRect b="343160" l="22750" r="-22750" t="-343160"/>
          <a:stretch/>
        </p:blipFill>
        <p:spPr>
          <a:xfrm>
            <a:off x="1126225" y="1213924"/>
            <a:ext cx="2970549" cy="4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 rot="238409">
            <a:off x="1514716" y="1345490"/>
            <a:ext cx="7208327" cy="840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274E1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Let’s go get food!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274E1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about sushi?</a:t>
            </a:r>
            <a:r>
              <a:rPr lang="en"/>
              <a:t>🍣🐟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60245">
            <a:off x="3180924" y="2312324"/>
            <a:ext cx="620779" cy="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 rot="-144687">
            <a:off x="445444" y="2151220"/>
            <a:ext cx="7208483" cy="8410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274E1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Let me YELP it !  YO!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274E1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WoW, a five-star place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274E1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</a:t>
            </a:r>
            <a:r>
              <a:rPr lang="en" sz="1800">
                <a:solidFill>
                  <a:srgbClr val="274E1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earby! </a:t>
            </a:r>
          </a:p>
        </p:txBody>
      </p:sp>
      <p:sp>
        <p:nvSpPr>
          <p:cNvPr id="82" name="Shape 82"/>
          <p:cNvSpPr/>
          <p:nvPr/>
        </p:nvSpPr>
        <p:spPr>
          <a:xfrm rot="-241072">
            <a:off x="1429075" y="2584908"/>
            <a:ext cx="976199" cy="315781"/>
          </a:xfrm>
          <a:prstGeom prst="rect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3066">
            <a:off x="452417" y="3539972"/>
            <a:ext cx="615389" cy="63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3350" y="524728"/>
            <a:ext cx="3969250" cy="24444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Shape 85"/>
          <p:cNvCxnSpPr/>
          <p:nvPr/>
        </p:nvCxnSpPr>
        <p:spPr>
          <a:xfrm flipH="1" rot="10800000">
            <a:off x="7721500" y="2164950"/>
            <a:ext cx="425400" cy="12600"/>
          </a:xfrm>
          <a:prstGeom prst="straightConnector1">
            <a:avLst/>
          </a:prstGeom>
          <a:noFill/>
          <a:ln cap="flat" cmpd="sng" w="38100">
            <a:solidFill>
              <a:srgbClr val="DD7E6B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" name="Shape 86"/>
          <p:cNvCxnSpPr/>
          <p:nvPr/>
        </p:nvCxnSpPr>
        <p:spPr>
          <a:xfrm flipH="1" rot="10800000">
            <a:off x="4457425" y="2352725"/>
            <a:ext cx="1174200" cy="27300"/>
          </a:xfrm>
          <a:prstGeom prst="straightConnector1">
            <a:avLst/>
          </a:prstGeom>
          <a:noFill/>
          <a:ln cap="flat" cmpd="sng" w="38100">
            <a:solidFill>
              <a:srgbClr val="DD7E6B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7" name="Shape 87"/>
          <p:cNvCxnSpPr/>
          <p:nvPr/>
        </p:nvCxnSpPr>
        <p:spPr>
          <a:xfrm flipH="1" rot="10800000">
            <a:off x="4831825" y="1802050"/>
            <a:ext cx="1187700" cy="27300"/>
          </a:xfrm>
          <a:prstGeom prst="straightConnector1">
            <a:avLst/>
          </a:prstGeom>
          <a:noFill/>
          <a:ln cap="flat" cmpd="sng" w="38100">
            <a:solidFill>
              <a:srgbClr val="DD7E6B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8" name="Shape 88"/>
          <p:cNvSpPr txBox="1"/>
          <p:nvPr/>
        </p:nvSpPr>
        <p:spPr>
          <a:xfrm rot="434">
            <a:off x="1264824" y="3397525"/>
            <a:ext cx="47547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274E1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Can’t wait to have the </a:t>
            </a:r>
            <a:r>
              <a:rPr b="1" lang="en" sz="1800">
                <a:solidFill>
                  <a:srgbClr val="CC4125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lovely salmon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CC4125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belly roll </a:t>
            </a:r>
            <a:r>
              <a:rPr lang="en" sz="1800">
                <a:solidFill>
                  <a:srgbClr val="274E1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🍣🍣🍣 and </a:t>
            </a:r>
            <a:r>
              <a:rPr b="1" lang="en" sz="1800">
                <a:solidFill>
                  <a:srgbClr val="CC4125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black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CC4125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sesame ice cream</a:t>
            </a:r>
            <a:r>
              <a:rPr lang="en" sz="1800">
                <a:solidFill>
                  <a:srgbClr val="274E1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!!!!!</a:t>
            </a:r>
          </a:p>
        </p:txBody>
      </p:sp>
      <p:sp>
        <p:nvSpPr>
          <p:cNvPr id="89" name="Shape 89"/>
          <p:cNvSpPr txBox="1"/>
          <p:nvPr/>
        </p:nvSpPr>
        <p:spPr>
          <a:xfrm rot="333">
            <a:off x="5413149" y="3085725"/>
            <a:ext cx="3096900" cy="1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274E1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Natural language processing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274E1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274E1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        Predict the label !!!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274E1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90" name="Shape 90"/>
          <p:cNvCxnSpPr/>
          <p:nvPr/>
        </p:nvCxnSpPr>
        <p:spPr>
          <a:xfrm>
            <a:off x="6814150" y="3695775"/>
            <a:ext cx="613200" cy="2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91" name="Shape 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3525" y="4289051"/>
            <a:ext cx="1378539" cy="449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482181">
            <a:off x="522600" y="977687"/>
            <a:ext cx="867299" cy="4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439192">
            <a:off x="414775" y="3241137"/>
            <a:ext cx="867299" cy="47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17020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latin typeface="Architects Daughter"/>
                <a:ea typeface="Architects Daughter"/>
                <a:cs typeface="Architects Daughter"/>
                <a:sym typeface="Architects Daughter"/>
              </a:rPr>
              <a:t>PYTHON LIBRARIES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068550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Architects Daughter"/>
            </a:pPr>
            <a:r>
              <a:rPr lang="en" sz="2200">
                <a:latin typeface="Architects Daughter"/>
                <a:ea typeface="Architects Daughter"/>
                <a:cs typeface="Architects Daughter"/>
                <a:sym typeface="Architects Daughter"/>
              </a:rPr>
              <a:t>SKLEARN</a:t>
            </a:r>
          </a:p>
          <a:p>
            <a:pPr indent="-36830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Architects Daughter"/>
            </a:pPr>
            <a:r>
              <a:rPr lang="en" sz="2200">
                <a:latin typeface="Architects Daughter"/>
                <a:ea typeface="Architects Daughter"/>
                <a:cs typeface="Architects Daughter"/>
                <a:sym typeface="Architects Daughter"/>
              </a:rPr>
              <a:t>Tree</a:t>
            </a:r>
          </a:p>
          <a:p>
            <a:pPr indent="-368300" lvl="1" marL="914400" rtl="0">
              <a:lnSpc>
                <a:spcPct val="150000"/>
              </a:lnSpc>
              <a:spcBef>
                <a:spcPts val="0"/>
              </a:spcBef>
              <a:buSzPct val="100000"/>
              <a:buFont typeface="Architects Daughter"/>
            </a:pPr>
            <a:r>
              <a:rPr lang="en" sz="2200">
                <a:latin typeface="Architects Daughter"/>
                <a:ea typeface="Architects Daughter"/>
                <a:cs typeface="Architects Daughter"/>
                <a:sym typeface="Architects Daughter"/>
              </a:rPr>
              <a:t>Cross validation</a:t>
            </a: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Architects Daughter"/>
            </a:pPr>
            <a:r>
              <a:rPr lang="en" sz="2200">
                <a:latin typeface="Architects Daughter"/>
                <a:ea typeface="Architects Daughter"/>
                <a:cs typeface="Architects Daughter"/>
                <a:sym typeface="Architects Daughter"/>
              </a:rPr>
              <a:t>NUMPY</a:t>
            </a: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Architects Daughter"/>
            </a:pPr>
            <a:r>
              <a:rPr lang="en" sz="2200">
                <a:latin typeface="Architects Daughter"/>
                <a:ea typeface="Architects Daughter"/>
                <a:cs typeface="Architects Daughter"/>
                <a:sym typeface="Architects Daughter"/>
              </a:rPr>
              <a:t>TE</a:t>
            </a:r>
            <a:r>
              <a:rPr lang="en" sz="2200">
                <a:latin typeface="Architects Daughter"/>
                <a:ea typeface="Architects Daughter"/>
                <a:cs typeface="Architects Daughter"/>
                <a:sym typeface="Architects Daughter"/>
              </a:rPr>
              <a:t>XTBLOB</a:t>
            </a: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Architects Daughter"/>
            </a:pPr>
            <a:r>
              <a:rPr lang="en" sz="2200">
                <a:latin typeface="Architects Daughter"/>
                <a:ea typeface="Architects Daughter"/>
                <a:cs typeface="Architects Daughter"/>
                <a:sym typeface="Architects Daughter"/>
              </a:rPr>
              <a:t>JSON</a:t>
            </a: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Architects Daughter"/>
            </a:pPr>
            <a:r>
              <a:rPr lang="en" sz="2200">
                <a:latin typeface="Architects Daughter"/>
                <a:ea typeface="Architects Daughter"/>
                <a:cs typeface="Architects Daughter"/>
                <a:sym typeface="Architects Daughter"/>
              </a:rPr>
              <a:t>NLTK ( opinion_lexicon )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78501">
            <a:off x="6690353" y="2916153"/>
            <a:ext cx="1782041" cy="17322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4-18 at 8.45.28 PM.png"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49515">
            <a:off x="6515061" y="963138"/>
            <a:ext cx="2050303" cy="1125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4-18 at 8.45.43 PM.png"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60453">
            <a:off x="3520276" y="1275290"/>
            <a:ext cx="1495723" cy="14756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4-18 at 8.46.06 PM.png" id="103" name="Shape 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78195">
            <a:off x="3901176" y="3423833"/>
            <a:ext cx="2462921" cy="936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4-18 at 8.50.59 PM.png" id="104" name="Shape 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62139">
            <a:off x="5181207" y="2395680"/>
            <a:ext cx="2559409" cy="8055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Shape 105"/>
          <p:cNvGrpSpPr/>
          <p:nvPr/>
        </p:nvGrpSpPr>
        <p:grpSpPr>
          <a:xfrm>
            <a:off x="7342283" y="1"/>
            <a:ext cx="826216" cy="1054062"/>
            <a:chOff x="7342283" y="1"/>
            <a:chExt cx="826216" cy="1054062"/>
          </a:xfrm>
        </p:grpSpPr>
        <p:pic>
          <p:nvPicPr>
            <p:cNvPr id="106" name="Shape 10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734310">
              <a:off x="7402117" y="365572"/>
              <a:ext cx="615389" cy="630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Shape 10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 rot="738654">
              <a:off x="7493428" y="63034"/>
              <a:ext cx="637093" cy="4249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Shape 1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830085">
            <a:off x="7464540" y="129075"/>
            <a:ext cx="685493" cy="340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13455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4800">
                <a:latin typeface="Architects Daughter"/>
                <a:ea typeface="Architects Daughter"/>
                <a:cs typeface="Architects Daughter"/>
                <a:sym typeface="Architects Daughter"/>
              </a:rPr>
              <a:t>Project Progress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 rot="789561">
            <a:off x="6007042" y="1007518"/>
            <a:ext cx="3832026" cy="530198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Extract</a:t>
            </a:r>
            <a:r>
              <a:rPr b="1" lang="en" sz="22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_features.py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695D4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</p:txBody>
      </p:sp>
      <p:pic>
        <p:nvPicPr>
          <p:cNvPr descr="Screen Shot 2017-04-18 at 9.57.47 PM.png"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025" y="1572650"/>
            <a:ext cx="6621350" cy="3212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Shape 116"/>
          <p:cNvGrpSpPr/>
          <p:nvPr/>
        </p:nvGrpSpPr>
        <p:grpSpPr>
          <a:xfrm>
            <a:off x="311700" y="1080337"/>
            <a:ext cx="4472225" cy="2639281"/>
            <a:chOff x="377600" y="1218600"/>
            <a:chExt cx="4472225" cy="2639281"/>
          </a:xfrm>
        </p:grpSpPr>
        <p:pic>
          <p:nvPicPr>
            <p:cNvPr descr="Screen Shot 2017-04-18 at 9.54.32 PM.png" id="117" name="Shape 1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7600" y="1218600"/>
              <a:ext cx="4472225" cy="249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Shape 118"/>
            <p:cNvSpPr txBox="1"/>
            <p:nvPr/>
          </p:nvSpPr>
          <p:spPr>
            <a:xfrm rot="-646995">
              <a:off x="555644" y="2222427"/>
              <a:ext cx="3814659" cy="1290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368300" lvl="0" marL="457200" rtl="0">
                <a:lnSpc>
                  <a:spcPct val="115000"/>
                </a:lnSpc>
                <a:spcBef>
                  <a:spcPts val="0"/>
                </a:spcBef>
                <a:buClr>
                  <a:schemeClr val="accent1"/>
                </a:buClr>
                <a:buSzPct val="100000"/>
                <a:buFont typeface="Architects Daughter"/>
                <a:buChar char="★"/>
              </a:pPr>
              <a:r>
                <a:rPr b="1" lang="en" sz="2200">
                  <a:solidFill>
                    <a:schemeClr val="accent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# positive words</a:t>
              </a:r>
            </a:p>
            <a:p>
              <a:pPr indent="-368300" lvl="0" marL="457200" rtl="0">
                <a:lnSpc>
                  <a:spcPct val="115000"/>
                </a:lnSpc>
                <a:spcBef>
                  <a:spcPts val="0"/>
                </a:spcBef>
                <a:buClr>
                  <a:schemeClr val="accent1"/>
                </a:buClr>
                <a:buSzPct val="100000"/>
                <a:buFont typeface="Architects Daughter"/>
                <a:buChar char="★"/>
              </a:pPr>
              <a:r>
                <a:rPr b="1" lang="en" sz="2200">
                  <a:solidFill>
                    <a:schemeClr val="accent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# negative words</a:t>
              </a:r>
            </a:p>
            <a:p>
              <a:pPr indent="-368300" lvl="0" marL="457200" rtl="0">
                <a:lnSpc>
                  <a:spcPct val="115000"/>
                </a:lnSpc>
                <a:spcBef>
                  <a:spcPts val="0"/>
                </a:spcBef>
                <a:buClr>
                  <a:srgbClr val="B45F06"/>
                </a:buClr>
                <a:buSzPct val="100000"/>
                <a:buFont typeface="Architects Daughter"/>
                <a:buChar char="★"/>
              </a:pPr>
              <a:r>
                <a:rPr b="1" lang="en" sz="2200">
                  <a:solidFill>
                    <a:schemeClr val="accent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positive &gt; negative？</a:t>
              </a:r>
              <a:r>
                <a:rPr lang="en" sz="2200">
                  <a:solidFill>
                    <a:schemeClr val="accent4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 </a:t>
              </a:r>
            </a:p>
          </p:txBody>
        </p:sp>
      </p:grpSp>
      <p:grpSp>
        <p:nvGrpSpPr>
          <p:cNvPr id="119" name="Shape 119"/>
          <p:cNvGrpSpPr/>
          <p:nvPr/>
        </p:nvGrpSpPr>
        <p:grpSpPr>
          <a:xfrm>
            <a:off x="4194099" y="1565234"/>
            <a:ext cx="4755934" cy="3227616"/>
            <a:chOff x="4089499" y="1623759"/>
            <a:chExt cx="4755934" cy="3227616"/>
          </a:xfrm>
        </p:grpSpPr>
        <p:pic>
          <p:nvPicPr>
            <p:cNvPr descr="Screen Shot 2017-04-18 at 9.54.42 PM.png" id="120" name="Shape 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89499" y="2183590"/>
              <a:ext cx="4574100" cy="2667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Shape 121"/>
            <p:cNvSpPr txBox="1"/>
            <p:nvPr/>
          </p:nvSpPr>
          <p:spPr>
            <a:xfrm rot="329030">
              <a:off x="5457554" y="1780106"/>
              <a:ext cx="3333858" cy="12902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368300" lvl="0" marL="457200" rtl="0">
                <a:lnSpc>
                  <a:spcPct val="115000"/>
                </a:lnSpc>
                <a:spcBef>
                  <a:spcPts val="0"/>
                </a:spcBef>
                <a:buClr>
                  <a:srgbClr val="0B5394"/>
                </a:buClr>
                <a:buSzPct val="100000"/>
                <a:buFont typeface="Architects Daughter"/>
                <a:buChar char="★"/>
              </a:pPr>
              <a:r>
                <a:rPr b="1" lang="en" sz="2200">
                  <a:solidFill>
                    <a:srgbClr val="0B5394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subjectivity score</a:t>
              </a:r>
            </a:p>
            <a:p>
              <a:pPr indent="-368300" lvl="0" marL="457200" rtl="0">
                <a:lnSpc>
                  <a:spcPct val="115000"/>
                </a:lnSpc>
                <a:spcBef>
                  <a:spcPts val="0"/>
                </a:spcBef>
                <a:buClr>
                  <a:srgbClr val="0B5394"/>
                </a:buClr>
                <a:buSzPct val="100000"/>
                <a:buFont typeface="Architects Daughter"/>
                <a:buChar char="★"/>
              </a:pPr>
              <a:r>
                <a:rPr b="1" lang="en" sz="2200">
                  <a:solidFill>
                    <a:srgbClr val="0B5394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polarity score</a:t>
              </a:r>
            </a:p>
          </p:txBody>
        </p:sp>
      </p:grpSp>
      <p:pic>
        <p:nvPicPr>
          <p:cNvPr id="122" name="Shape 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75509">
            <a:off x="251749" y="4050999"/>
            <a:ext cx="620779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2609" y="1565225"/>
            <a:ext cx="6366178" cy="2620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Shape 124"/>
          <p:cNvGrpSpPr/>
          <p:nvPr/>
        </p:nvGrpSpPr>
        <p:grpSpPr>
          <a:xfrm>
            <a:off x="7342283" y="1"/>
            <a:ext cx="826216" cy="1054062"/>
            <a:chOff x="7342283" y="1"/>
            <a:chExt cx="826216" cy="1054062"/>
          </a:xfrm>
        </p:grpSpPr>
        <p:pic>
          <p:nvPicPr>
            <p:cNvPr id="125" name="Shape 1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734310">
              <a:off x="7402117" y="365572"/>
              <a:ext cx="615389" cy="630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Shape 1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 rot="738654">
              <a:off x="7493428" y="63034"/>
              <a:ext cx="637093" cy="4249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1345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4800">
                <a:latin typeface="Architects Daughter"/>
                <a:ea typeface="Architects Daughter"/>
                <a:cs typeface="Architects Daughter"/>
                <a:sym typeface="Architects Daughter"/>
              </a:rPr>
              <a:t>Project Progress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  <p:pic>
        <p:nvPicPr>
          <p:cNvPr descr="Screen Shot 2017-04-18 at 9.55.38 PM.png" id="132" name="Shape 132"/>
          <p:cNvPicPr preferRelativeResize="0"/>
          <p:nvPr/>
        </p:nvPicPr>
        <p:blipFill rotWithShape="1">
          <a:blip r:embed="rId3">
            <a:alphaModFix/>
          </a:blip>
          <a:srcRect b="0" l="0" r="8517" t="0"/>
          <a:stretch/>
        </p:blipFill>
        <p:spPr>
          <a:xfrm>
            <a:off x="486450" y="1420750"/>
            <a:ext cx="6473650" cy="32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34310">
            <a:off x="7402117" y="365572"/>
            <a:ext cx="615389" cy="63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09068">
            <a:off x="7600502" y="172676"/>
            <a:ext cx="505523" cy="34359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>
            <p:ph idx="1" type="body"/>
          </p:nvPr>
        </p:nvSpPr>
        <p:spPr>
          <a:xfrm rot="789561">
            <a:off x="5793792" y="1064868"/>
            <a:ext cx="3832026" cy="530198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Data_processing.</a:t>
            </a:r>
            <a:r>
              <a:rPr b="1" lang="en" sz="22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.py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695D4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</p:txBody>
      </p:sp>
      <p:grpSp>
        <p:nvGrpSpPr>
          <p:cNvPr id="136" name="Shape 136"/>
          <p:cNvGrpSpPr/>
          <p:nvPr/>
        </p:nvGrpSpPr>
        <p:grpSpPr>
          <a:xfrm>
            <a:off x="-207076" y="1358471"/>
            <a:ext cx="6005178" cy="3103582"/>
            <a:chOff x="-207076" y="1358471"/>
            <a:chExt cx="6005178" cy="3103582"/>
          </a:xfrm>
        </p:grpSpPr>
        <p:pic>
          <p:nvPicPr>
            <p:cNvPr id="137" name="Shape 1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51848">
              <a:off x="1103274" y="1459624"/>
              <a:ext cx="4639349" cy="261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Shape 138"/>
            <p:cNvSpPr txBox="1"/>
            <p:nvPr/>
          </p:nvSpPr>
          <p:spPr>
            <a:xfrm rot="-875692">
              <a:off x="-41454" y="2299822"/>
              <a:ext cx="3447856" cy="17561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-368300" lvl="0" marL="457200" rtl="0">
                <a:lnSpc>
                  <a:spcPct val="115000"/>
                </a:lnSpc>
                <a:spcBef>
                  <a:spcPts val="0"/>
                </a:spcBef>
                <a:buClr>
                  <a:srgbClr val="3D85C6"/>
                </a:buClr>
                <a:buSzPct val="100000"/>
                <a:buFont typeface="Architects Daughter"/>
                <a:buChar char="★"/>
              </a:pPr>
              <a:r>
                <a:rPr b="1" lang="en" sz="2200">
                  <a:solidFill>
                    <a:srgbClr val="3D85C6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FEATURES</a:t>
              </a:r>
            </a:p>
          </p:txBody>
        </p:sp>
      </p:grpSp>
      <p:grpSp>
        <p:nvGrpSpPr>
          <p:cNvPr id="139" name="Shape 139"/>
          <p:cNvGrpSpPr/>
          <p:nvPr/>
        </p:nvGrpSpPr>
        <p:grpSpPr>
          <a:xfrm>
            <a:off x="4652139" y="1443315"/>
            <a:ext cx="4180171" cy="2558414"/>
            <a:chOff x="4652139" y="1443315"/>
            <a:chExt cx="4180171" cy="2558414"/>
          </a:xfrm>
        </p:grpSpPr>
        <p:pic>
          <p:nvPicPr>
            <p:cNvPr id="140" name="Shape 1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477794">
              <a:off x="4708350" y="2630587"/>
              <a:ext cx="4067749" cy="1094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Shape 141"/>
            <p:cNvSpPr txBox="1"/>
            <p:nvPr/>
          </p:nvSpPr>
          <p:spPr>
            <a:xfrm rot="538125">
              <a:off x="5674033" y="1667552"/>
              <a:ext cx="3000080" cy="15720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-368300" lvl="0" marL="457200" rtl="0">
                <a:lnSpc>
                  <a:spcPct val="115000"/>
                </a:lnSpc>
                <a:spcBef>
                  <a:spcPts val="0"/>
                </a:spcBef>
                <a:buClr>
                  <a:srgbClr val="3D85C6"/>
                </a:buClr>
                <a:buSzPct val="100000"/>
                <a:buFont typeface="Architects Daughter"/>
                <a:buChar char="★"/>
              </a:pPr>
              <a:r>
                <a:rPr b="1" lang="en" sz="2200">
                  <a:solidFill>
                    <a:srgbClr val="3D85C6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STAR RATINGS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1345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4800">
                <a:latin typeface="Architects Daughter"/>
                <a:ea typeface="Architects Daughter"/>
                <a:cs typeface="Architects Daughter"/>
                <a:sym typeface="Architects Daughter"/>
              </a:rPr>
              <a:t>Project Progress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  <p:pic>
        <p:nvPicPr>
          <p:cNvPr descr="Screen Shot 2017-04-18 at 9.55.18 PM.png" id="147" name="Shape 147"/>
          <p:cNvPicPr preferRelativeResize="0"/>
          <p:nvPr/>
        </p:nvPicPr>
        <p:blipFill rotWithShape="1">
          <a:blip r:embed="rId3">
            <a:alphaModFix/>
          </a:blip>
          <a:srcRect b="0" l="0" r="7859" t="0"/>
          <a:stretch/>
        </p:blipFill>
        <p:spPr>
          <a:xfrm>
            <a:off x="659150" y="1327800"/>
            <a:ext cx="6130575" cy="326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>
            <p:ph idx="1" type="body"/>
          </p:nvPr>
        </p:nvSpPr>
        <p:spPr>
          <a:xfrm rot="789561">
            <a:off x="6233717" y="1042193"/>
            <a:ext cx="3832026" cy="530198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Training_tuning.</a:t>
            </a:r>
            <a:r>
              <a:rPr b="1" lang="en" sz="22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py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695D4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34310">
            <a:off x="7402117" y="365572"/>
            <a:ext cx="615389" cy="63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54054">
            <a:off x="7596598" y="208076"/>
            <a:ext cx="504453" cy="33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675" y="2110812"/>
            <a:ext cx="4318800" cy="275738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>
            <p:ph type="title"/>
          </p:nvPr>
        </p:nvSpPr>
        <p:spPr>
          <a:xfrm>
            <a:off x="311700" y="1345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4800">
                <a:latin typeface="Architects Daughter"/>
                <a:ea typeface="Architects Daughter"/>
                <a:cs typeface="Architects Daughter"/>
                <a:sym typeface="Architects Daughter"/>
              </a:rPr>
              <a:t>Project Progress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97600"/>
            <a:ext cx="4368000" cy="286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 rot="-360028">
            <a:off x="2748797" y="1228040"/>
            <a:ext cx="4738059" cy="1101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82600" lvl="0" marL="457200" rtl="0">
              <a:lnSpc>
                <a:spcPct val="115000"/>
              </a:lnSpc>
              <a:spcBef>
                <a:spcPts val="0"/>
              </a:spcBef>
              <a:buClr>
                <a:srgbClr val="3C78D8"/>
              </a:buClr>
              <a:buSzPct val="100000"/>
              <a:buFont typeface="Architects Daughter"/>
              <a:buChar char="★"/>
            </a:pPr>
            <a:r>
              <a:rPr b="1" lang="en" sz="4000">
                <a:solidFill>
                  <a:srgbClr val="3C78D8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2 Classifiers!</a:t>
            </a:r>
          </a:p>
        </p:txBody>
      </p:sp>
      <p:sp>
        <p:nvSpPr>
          <p:cNvPr id="159" name="Shape 159"/>
          <p:cNvSpPr txBox="1"/>
          <p:nvPr/>
        </p:nvSpPr>
        <p:spPr>
          <a:xfrm rot="-359718">
            <a:off x="638253" y="3836665"/>
            <a:ext cx="3874692" cy="935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Clr>
                <a:srgbClr val="3C78D8"/>
              </a:buClr>
              <a:buSzPct val="100000"/>
              <a:buFont typeface="Architects Daughter"/>
              <a:buChar char="★"/>
            </a:pPr>
            <a:r>
              <a:rPr b="1" lang="en" sz="3000">
                <a:solidFill>
                  <a:srgbClr val="3C78D8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Decision Tree</a:t>
            </a:r>
          </a:p>
        </p:txBody>
      </p:sp>
      <p:sp>
        <p:nvSpPr>
          <p:cNvPr id="160" name="Shape 160"/>
          <p:cNvSpPr txBox="1"/>
          <p:nvPr/>
        </p:nvSpPr>
        <p:spPr>
          <a:xfrm rot="684439">
            <a:off x="7527201" y="3200893"/>
            <a:ext cx="3115544" cy="9350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Clr>
                <a:srgbClr val="3D85C6"/>
              </a:buClr>
              <a:buSzPct val="100000"/>
              <a:buFont typeface="Architects Daughter"/>
              <a:buChar char="★"/>
            </a:pPr>
            <a:r>
              <a:rPr b="1" lang="en" sz="3000">
                <a:solidFill>
                  <a:srgbClr val="3D85C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kNN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34310">
            <a:off x="7402117" y="365572"/>
            <a:ext cx="615389" cy="63043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>
            <p:ph idx="1" type="body"/>
          </p:nvPr>
        </p:nvSpPr>
        <p:spPr>
          <a:xfrm rot="789561">
            <a:off x="6092467" y="1042193"/>
            <a:ext cx="3832026" cy="530198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Training_tuning.py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695D4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</p:txBody>
      </p:sp>
      <p:pic>
        <p:nvPicPr>
          <p:cNvPr id="163" name="Shape 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224622">
            <a:off x="7587075" y="80750"/>
            <a:ext cx="537876" cy="4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1345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4800">
                <a:latin typeface="Architects Daughter"/>
                <a:ea typeface="Architects Daughter"/>
                <a:cs typeface="Architects Daughter"/>
                <a:sym typeface="Architects Daughter"/>
              </a:rPr>
              <a:t>Project Progress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 rot="789561">
            <a:off x="6695167" y="1271168"/>
            <a:ext cx="3832026" cy="530198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Predict</a:t>
            </a:r>
            <a:r>
              <a:rPr b="1" lang="en" sz="22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.py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695D4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34310">
            <a:off x="7402117" y="365572"/>
            <a:ext cx="615389" cy="6304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4-18 at 11.04.48 PM.png" id="171" name="Shape 171"/>
          <p:cNvPicPr preferRelativeResize="0"/>
          <p:nvPr/>
        </p:nvPicPr>
        <p:blipFill rotWithShape="1">
          <a:blip r:embed="rId4">
            <a:alphaModFix/>
          </a:blip>
          <a:srcRect b="0" l="10490" r="0" t="12587"/>
          <a:stretch/>
        </p:blipFill>
        <p:spPr>
          <a:xfrm>
            <a:off x="762775" y="1497325"/>
            <a:ext cx="5982449" cy="3215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Shape 172"/>
          <p:cNvGrpSpPr/>
          <p:nvPr/>
        </p:nvGrpSpPr>
        <p:grpSpPr>
          <a:xfrm>
            <a:off x="574424" y="787222"/>
            <a:ext cx="9064675" cy="3876000"/>
            <a:chOff x="574424" y="787222"/>
            <a:chExt cx="9064675" cy="3876000"/>
          </a:xfrm>
        </p:grpSpPr>
        <p:pic>
          <p:nvPicPr>
            <p:cNvPr id="173" name="Shape 17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4424" y="1358462"/>
              <a:ext cx="5851150" cy="156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Shape 17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12474" y="3442461"/>
              <a:ext cx="6433525" cy="9173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Shape 175"/>
            <p:cNvSpPr txBox="1"/>
            <p:nvPr/>
          </p:nvSpPr>
          <p:spPr>
            <a:xfrm rot="-849258">
              <a:off x="5377111" y="1225294"/>
              <a:ext cx="3955279" cy="29998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-482600" lvl="0" marL="457200" rtl="0">
                <a:lnSpc>
                  <a:spcPct val="115000"/>
                </a:lnSpc>
                <a:spcBef>
                  <a:spcPts val="0"/>
                </a:spcBef>
                <a:buClr>
                  <a:srgbClr val="3C78D8"/>
                </a:buClr>
                <a:buSzPct val="100000"/>
                <a:buFont typeface="Architects Daughter"/>
                <a:buChar char="★"/>
              </a:pPr>
              <a:r>
                <a:rPr b="1" lang="en" sz="4000">
                  <a:solidFill>
                    <a:srgbClr val="3C78D8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Prediction </a:t>
              </a:r>
              <a:r>
                <a:rPr b="1" lang="en" sz="4000">
                  <a:solidFill>
                    <a:srgbClr val="3C78D8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!</a:t>
              </a:r>
            </a:p>
          </p:txBody>
        </p:sp>
      </p:grpSp>
      <p:pic>
        <p:nvPicPr>
          <p:cNvPr id="176" name="Shape 1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439192">
            <a:off x="7402325" y="79362"/>
            <a:ext cx="867299" cy="47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2107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4800">
                <a:latin typeface="Architects Daughter"/>
                <a:ea typeface="Architects Daughter"/>
                <a:cs typeface="Architects Daughter"/>
                <a:sym typeface="Architects Daughter"/>
              </a:rPr>
              <a:t>DEMO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  <p:grpSp>
        <p:nvGrpSpPr>
          <p:cNvPr id="182" name="Shape 182"/>
          <p:cNvGrpSpPr/>
          <p:nvPr/>
        </p:nvGrpSpPr>
        <p:grpSpPr>
          <a:xfrm>
            <a:off x="311700" y="641250"/>
            <a:ext cx="7581524" cy="3861000"/>
            <a:chOff x="0" y="565025"/>
            <a:chExt cx="7581524" cy="3861000"/>
          </a:xfrm>
        </p:grpSpPr>
        <p:pic>
          <p:nvPicPr>
            <p:cNvPr id="183" name="Shape 1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8150" y="1817475"/>
              <a:ext cx="6993374" cy="2608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Shape 184"/>
            <p:cNvSpPr txBox="1"/>
            <p:nvPr/>
          </p:nvSpPr>
          <p:spPr>
            <a:xfrm>
              <a:off x="0" y="565025"/>
              <a:ext cx="6622500" cy="16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-368300" lvl="0" marL="457200" rtl="0">
                <a:lnSpc>
                  <a:spcPct val="115000"/>
                </a:lnSpc>
                <a:spcBef>
                  <a:spcPts val="0"/>
                </a:spcBef>
                <a:buClr>
                  <a:srgbClr val="3D85C6"/>
                </a:buClr>
                <a:buSzPct val="100000"/>
                <a:buFont typeface="Architects Daughter"/>
                <a:buChar char="★"/>
              </a:pPr>
              <a:r>
                <a:rPr b="1" lang="en" sz="2200">
                  <a:solidFill>
                    <a:srgbClr val="3D85C6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When both classifiers work ...</a:t>
              </a:r>
            </a:p>
          </p:txBody>
        </p:sp>
      </p:grpSp>
      <p:grpSp>
        <p:nvGrpSpPr>
          <p:cNvPr id="185" name="Shape 185"/>
          <p:cNvGrpSpPr/>
          <p:nvPr/>
        </p:nvGrpSpPr>
        <p:grpSpPr>
          <a:xfrm>
            <a:off x="1421999" y="1418051"/>
            <a:ext cx="8687052" cy="2960907"/>
            <a:chOff x="1761024" y="2060926"/>
            <a:chExt cx="8687052" cy="2960907"/>
          </a:xfrm>
        </p:grpSpPr>
        <p:pic>
          <p:nvPicPr>
            <p:cNvPr id="186" name="Shape 1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61024" y="2060926"/>
              <a:ext cx="6622625" cy="255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Shape 187"/>
            <p:cNvSpPr txBox="1"/>
            <p:nvPr/>
          </p:nvSpPr>
          <p:spPr>
            <a:xfrm rot="941805">
              <a:off x="5649276" y="3299860"/>
              <a:ext cx="4738201" cy="11015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-482600" lvl="0" marL="457200" rtl="0">
                <a:lnSpc>
                  <a:spcPct val="115000"/>
                </a:lnSpc>
                <a:spcBef>
                  <a:spcPts val="0"/>
                </a:spcBef>
                <a:buClr>
                  <a:srgbClr val="3C78D8"/>
                </a:buClr>
                <a:buSzPct val="100000"/>
                <a:buFont typeface="Architects Daughter"/>
                <a:buChar char="★"/>
              </a:pPr>
              <a:r>
                <a:rPr b="1" lang="en" sz="4000">
                  <a:solidFill>
                    <a:srgbClr val="3C78D8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BUT!</a:t>
              </a:r>
            </a:p>
          </p:txBody>
        </p:sp>
      </p:grpSp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34310">
            <a:off x="7402117" y="365572"/>
            <a:ext cx="615389" cy="63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738654">
            <a:off x="7493428" y="100422"/>
            <a:ext cx="637093" cy="424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